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39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493714040847713"/>
          <c:y val="5.3128595492374628E-2"/>
          <c:w val="0.64961742297730751"/>
          <c:h val="0.463970727130521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POLSKA</c:v>
                </c:pt>
              </c:strCache>
            </c:strRef>
          </c:tx>
          <c:spPr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Arkusz1!$A$2:$A$11</c:f>
              <c:strCache>
                <c:ptCount val="10"/>
                <c:pt idx="0">
                  <c:v>elektryk, elektromechanik, elektromonter</c:v>
                </c:pt>
                <c:pt idx="1">
                  <c:v>mechanik</c:v>
                </c:pt>
                <c:pt idx="2">
                  <c:v>mechanik samochodowy</c:v>
                </c:pt>
                <c:pt idx="3">
                  <c:v>kucharz</c:v>
                </c:pt>
                <c:pt idx="4">
                  <c:v>kelner</c:v>
                </c:pt>
                <c:pt idx="5">
                  <c:v>fotograf</c:v>
                </c:pt>
                <c:pt idx="6">
                  <c:v>fryzjer</c:v>
                </c:pt>
                <c:pt idx="7">
                  <c:v>architekt krajobrazu</c:v>
                </c:pt>
                <c:pt idx="8">
                  <c:v>awionik</c:v>
                </c:pt>
                <c:pt idx="9">
                  <c:v>stewardessa</c:v>
                </c:pt>
              </c:strCache>
            </c:strRef>
          </c:cat>
          <c:val>
            <c:numRef>
              <c:f>Arkusz1!$B$2:$B$11</c:f>
              <c:numCache>
                <c:formatCode>General</c:formatCode>
                <c:ptCount val="10"/>
                <c:pt idx="0">
                  <c:v>1040</c:v>
                </c:pt>
                <c:pt idx="1">
                  <c:v>738</c:v>
                </c:pt>
                <c:pt idx="2">
                  <c:v>150</c:v>
                </c:pt>
                <c:pt idx="3">
                  <c:v>120</c:v>
                </c:pt>
                <c:pt idx="4">
                  <c:v>49</c:v>
                </c:pt>
                <c:pt idx="5">
                  <c:v>7</c:v>
                </c:pt>
                <c:pt idx="6">
                  <c:v>11</c:v>
                </c:pt>
                <c:pt idx="7">
                  <c:v>1</c:v>
                </c:pt>
                <c:pt idx="8">
                  <c:v>0</c:v>
                </c:pt>
                <c:pt idx="9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78-49C5-81F5-AC62B8E414CE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ŚLĄSKIE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Arkusz1!$A$2:$A$11</c:f>
              <c:strCache>
                <c:ptCount val="10"/>
                <c:pt idx="0">
                  <c:v>elektryk, elektromechanik, elektromonter</c:v>
                </c:pt>
                <c:pt idx="1">
                  <c:v>mechanik</c:v>
                </c:pt>
                <c:pt idx="2">
                  <c:v>mechanik samochodowy</c:v>
                </c:pt>
                <c:pt idx="3">
                  <c:v>kucharz</c:v>
                </c:pt>
                <c:pt idx="4">
                  <c:v>kelner</c:v>
                </c:pt>
                <c:pt idx="5">
                  <c:v>fotograf</c:v>
                </c:pt>
                <c:pt idx="6">
                  <c:v>fryzjer</c:v>
                </c:pt>
                <c:pt idx="7">
                  <c:v>architekt krajobrazu</c:v>
                </c:pt>
                <c:pt idx="8">
                  <c:v>awionik</c:v>
                </c:pt>
                <c:pt idx="9">
                  <c:v>stewardessa</c:v>
                </c:pt>
              </c:strCache>
            </c:strRef>
          </c:cat>
          <c:val>
            <c:numRef>
              <c:f>Arkusz1!$C$2:$C$11</c:f>
              <c:numCache>
                <c:formatCode>General</c:formatCode>
                <c:ptCount val="10"/>
                <c:pt idx="0">
                  <c:v>135</c:v>
                </c:pt>
                <c:pt idx="1">
                  <c:v>100</c:v>
                </c:pt>
                <c:pt idx="2">
                  <c:v>15</c:v>
                </c:pt>
                <c:pt idx="3">
                  <c:v>15</c:v>
                </c:pt>
                <c:pt idx="4">
                  <c:v>2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78-49C5-81F5-AC62B8E414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105216"/>
        <c:axId val="49300224"/>
      </c:barChart>
      <c:catAx>
        <c:axId val="36105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9300224"/>
        <c:crosses val="autoZero"/>
        <c:auto val="1"/>
        <c:lblAlgn val="ctr"/>
        <c:lblOffset val="100"/>
        <c:noMultiLvlLbl val="0"/>
      </c:catAx>
      <c:valAx>
        <c:axId val="49300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1052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elektryk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2013</c:v>
                </c:pt>
                <c:pt idx="1">
                  <c:v>2015</c:v>
                </c:pt>
                <c:pt idx="2">
                  <c:v>2017</c:v>
                </c:pt>
                <c:pt idx="3">
                  <c:v>2019</c:v>
                </c:pt>
                <c:pt idx="4">
                  <c:v>2020* prognoza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2900</c:v>
                </c:pt>
                <c:pt idx="1">
                  <c:v>3200</c:v>
                </c:pt>
                <c:pt idx="2">
                  <c:v>3517</c:v>
                </c:pt>
                <c:pt idx="3">
                  <c:v>3850</c:v>
                </c:pt>
                <c:pt idx="4">
                  <c:v>4200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FB6-4393-845D-31013B27B283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mechanik pojazdów samochodowych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2013</c:v>
                </c:pt>
                <c:pt idx="1">
                  <c:v>2015</c:v>
                </c:pt>
                <c:pt idx="2">
                  <c:v>2017</c:v>
                </c:pt>
                <c:pt idx="3">
                  <c:v>2019</c:v>
                </c:pt>
                <c:pt idx="4">
                  <c:v>2020* prognoza</c:v>
                </c:pt>
              </c:strCache>
            </c:strRef>
          </c:cat>
          <c:val>
            <c:numRef>
              <c:f>Arkusz1!$C$2:$C$6</c:f>
              <c:numCache>
                <c:formatCode>General</c:formatCode>
                <c:ptCount val="5"/>
                <c:pt idx="0">
                  <c:v>2900</c:v>
                </c:pt>
                <c:pt idx="1">
                  <c:v>3100</c:v>
                </c:pt>
                <c:pt idx="2">
                  <c:v>3300</c:v>
                </c:pt>
                <c:pt idx="3">
                  <c:v>3700</c:v>
                </c:pt>
                <c:pt idx="4">
                  <c:v>4150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FB6-4393-845D-31013B27B283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mechanik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2013</c:v>
                </c:pt>
                <c:pt idx="1">
                  <c:v>2015</c:v>
                </c:pt>
                <c:pt idx="2">
                  <c:v>2017</c:v>
                </c:pt>
                <c:pt idx="3">
                  <c:v>2019</c:v>
                </c:pt>
                <c:pt idx="4">
                  <c:v>2020* prognoza</c:v>
                </c:pt>
              </c:strCache>
            </c:strRef>
          </c:cat>
          <c:val>
            <c:numRef>
              <c:f>Arkusz1!$D$2:$D$6</c:f>
              <c:numCache>
                <c:formatCode>General</c:formatCode>
                <c:ptCount val="5"/>
                <c:pt idx="0">
                  <c:v>3100</c:v>
                </c:pt>
                <c:pt idx="1">
                  <c:v>3500</c:v>
                </c:pt>
                <c:pt idx="2">
                  <c:v>3600</c:v>
                </c:pt>
                <c:pt idx="3">
                  <c:v>3780</c:v>
                </c:pt>
                <c:pt idx="4">
                  <c:v>4100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FB6-4393-845D-31013B27B2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321856"/>
        <c:axId val="49323392"/>
      </c:lineChart>
      <c:catAx>
        <c:axId val="49321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9323392"/>
        <c:crosses val="autoZero"/>
        <c:auto val="1"/>
        <c:lblAlgn val="ctr"/>
        <c:lblOffset val="100"/>
        <c:tickLblSkip val="1"/>
        <c:noMultiLvlLbl val="0"/>
      </c:catAx>
      <c:valAx>
        <c:axId val="49323392"/>
        <c:scaling>
          <c:orientation val="minMax"/>
          <c:min val="2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3218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C2042-DDA3-41CA-B469-7A404DCE2D6A}" type="datetimeFigureOut">
              <a:rPr lang="pl-PL" smtClean="0"/>
              <a:pPr/>
              <a:t>2020-03-31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22C1-1EFA-4286-AAE2-0EFC0E440A3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C2042-DDA3-41CA-B469-7A404DCE2D6A}" type="datetimeFigureOut">
              <a:rPr lang="pl-PL" smtClean="0"/>
              <a:pPr/>
              <a:t>2020-03-31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22C1-1EFA-4286-AAE2-0EFC0E440A3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C2042-DDA3-41CA-B469-7A404DCE2D6A}" type="datetimeFigureOut">
              <a:rPr lang="pl-PL" smtClean="0"/>
              <a:pPr/>
              <a:t>2020-03-31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22C1-1EFA-4286-AAE2-0EFC0E440A3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C2042-DDA3-41CA-B469-7A404DCE2D6A}" type="datetimeFigureOut">
              <a:rPr lang="pl-PL" smtClean="0"/>
              <a:pPr/>
              <a:t>2020-03-31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22C1-1EFA-4286-AAE2-0EFC0E440A3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C2042-DDA3-41CA-B469-7A404DCE2D6A}" type="datetimeFigureOut">
              <a:rPr lang="pl-PL" smtClean="0"/>
              <a:pPr/>
              <a:t>2020-03-31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22C1-1EFA-4286-AAE2-0EFC0E440A3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C2042-DDA3-41CA-B469-7A404DCE2D6A}" type="datetimeFigureOut">
              <a:rPr lang="pl-PL" smtClean="0"/>
              <a:pPr/>
              <a:t>2020-03-31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22C1-1EFA-4286-AAE2-0EFC0E440A3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C2042-DDA3-41CA-B469-7A404DCE2D6A}" type="datetimeFigureOut">
              <a:rPr lang="pl-PL" smtClean="0"/>
              <a:pPr/>
              <a:t>2020-03-31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22C1-1EFA-4286-AAE2-0EFC0E440A3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C2042-DDA3-41CA-B469-7A404DCE2D6A}" type="datetimeFigureOut">
              <a:rPr lang="pl-PL" smtClean="0"/>
              <a:pPr/>
              <a:t>2020-03-31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22C1-1EFA-4286-AAE2-0EFC0E440A3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C2042-DDA3-41CA-B469-7A404DCE2D6A}" type="datetimeFigureOut">
              <a:rPr lang="pl-PL" smtClean="0"/>
              <a:pPr/>
              <a:t>2020-03-31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22C1-1EFA-4286-AAE2-0EFC0E440A3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C2042-DDA3-41CA-B469-7A404DCE2D6A}" type="datetimeFigureOut">
              <a:rPr lang="pl-PL" smtClean="0"/>
              <a:pPr/>
              <a:t>2020-03-31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22C1-1EFA-4286-AAE2-0EFC0E440A3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C2042-DDA3-41CA-B469-7A404DCE2D6A}" type="datetimeFigureOut">
              <a:rPr lang="pl-PL" smtClean="0"/>
              <a:pPr/>
              <a:t>2020-03-31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22C1-1EFA-4286-AAE2-0EFC0E440A3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35C2042-DDA3-41CA-B469-7A404DCE2D6A}" type="datetimeFigureOut">
              <a:rPr lang="pl-PL" smtClean="0"/>
              <a:pPr/>
              <a:t>2020-03-31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20422C1-1EFA-4286-AAE2-0EFC0E440A3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ATUTY NASZYCH KIERUNKÓW KSZTAŁCENIA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 descr="logo-now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1850064"/>
            <a:ext cx="7494778" cy="474697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143800" cy="796908"/>
          </a:xfrm>
        </p:spPr>
        <p:txBody>
          <a:bodyPr>
            <a:normAutofit/>
          </a:bodyPr>
          <a:lstStyle/>
          <a:p>
            <a:r>
              <a:rPr lang="pl-PL" dirty="0"/>
              <a:t>OFERTY PRACY wg </a:t>
            </a:r>
            <a:r>
              <a:rPr lang="pl-PL" dirty="0" err="1"/>
              <a:t>pracuj.pl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9118159"/>
              </p:ext>
            </p:extLst>
          </p:nvPr>
        </p:nvGraphicFramePr>
        <p:xfrm>
          <a:off x="1000100" y="1447800"/>
          <a:ext cx="7934350" cy="512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Zarobki w poszczególnych zawodach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9203601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82154"/>
          </a:xfrm>
        </p:spPr>
        <p:txBody>
          <a:bodyPr>
            <a:normAutofit fontScale="90000"/>
          </a:bodyPr>
          <a:lstStyle/>
          <a:p>
            <a:r>
              <a:rPr lang="pl-PL" dirty="0"/>
              <a:t>KURSY W ROKU SZKOLNYM 2019/2020 ZA DARMO </a:t>
            </a:r>
            <a:r>
              <a:rPr lang="pl-PL" sz="3600" dirty="0"/>
              <a:t>(w nawiasie cena szkolenia poza szkołą)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42976" y="2060848"/>
            <a:ext cx="8001024" cy="4176464"/>
          </a:xfrm>
        </p:spPr>
        <p:txBody>
          <a:bodyPr>
            <a:noAutofit/>
          </a:bodyPr>
          <a:lstStyle/>
          <a:p>
            <a:r>
              <a:rPr lang="pl-PL" sz="3000" dirty="0"/>
              <a:t>Kurs spawania metodą TIG 2800 zł</a:t>
            </a:r>
          </a:p>
          <a:p>
            <a:r>
              <a:rPr lang="pl-PL" sz="3000" dirty="0"/>
              <a:t>Kurs spawania metodą MAG 2800 zł</a:t>
            </a:r>
          </a:p>
          <a:p>
            <a:r>
              <a:rPr lang="pl-PL" sz="3000" dirty="0"/>
              <a:t>Kurs koparko-ładowarki 2000 zł</a:t>
            </a:r>
          </a:p>
          <a:p>
            <a:r>
              <a:rPr lang="pl-PL" sz="3000" dirty="0"/>
              <a:t>Kurs prawo jazdy kat. B, 1600 zł, egzamin 170 zł</a:t>
            </a:r>
          </a:p>
          <a:p>
            <a:r>
              <a:rPr lang="pl-PL" sz="3000" dirty="0"/>
              <a:t>AutoCad 1stopnia 950 zł, II stopnia 1050 zł</a:t>
            </a:r>
          </a:p>
          <a:p>
            <a:r>
              <a:rPr lang="pl-PL" sz="3000" dirty="0"/>
              <a:t>Obsługa wózka widłowego 500 zł</a:t>
            </a:r>
          </a:p>
          <a:p>
            <a:r>
              <a:rPr lang="pl-PL" sz="3000" dirty="0"/>
              <a:t>Kurs SEP ok. 100 zł, egzamin 310 zł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ZALETY NASZYCH KIERUNKÓW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Pewne zatrudnienie</a:t>
            </a:r>
          </a:p>
          <a:p>
            <a:r>
              <a:rPr lang="pl-PL" dirty="0"/>
              <a:t>Wysoka płaca</a:t>
            </a:r>
          </a:p>
          <a:p>
            <a:r>
              <a:rPr lang="pl-PL" dirty="0"/>
              <a:t>Niskie koszty prowadzenia własnej firmy</a:t>
            </a:r>
          </a:p>
          <a:p>
            <a:r>
              <a:rPr lang="pl-PL" dirty="0"/>
              <a:t>Prowadzenie jednoosobowej firmy</a:t>
            </a:r>
          </a:p>
          <a:p>
            <a:r>
              <a:rPr lang="pl-PL" dirty="0"/>
              <a:t>W mechaniku pojazdów samochodowych i elektromechaniku pojazdów samochodowych prawo jazdy ZA DARMO!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551</TotalTime>
  <Words>110</Words>
  <Application>Microsoft Office PowerPoint</Application>
  <PresentationFormat>Pokaz na ekranie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Gill Sans MT</vt:lpstr>
      <vt:lpstr>Verdana</vt:lpstr>
      <vt:lpstr>Wingdings 2</vt:lpstr>
      <vt:lpstr>Przesilenie</vt:lpstr>
      <vt:lpstr>ATUTY NASZYCH KIERUNKÓW KSZTAŁCENIA</vt:lpstr>
      <vt:lpstr>OFERTY PRACY wg pracuj.pl</vt:lpstr>
      <vt:lpstr>Zarobki w poszczególnych zawodach</vt:lpstr>
      <vt:lpstr>KURSY W ROKU SZKOLNYM 2019/2020 ZA DARMO (w nawiasie cena szkolenia poza szkołą)</vt:lpstr>
      <vt:lpstr>ZALETY NASZYCH KIERUNKÓW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</dc:title>
  <dc:creator>Maryla</dc:creator>
  <cp:lastModifiedBy>dell</cp:lastModifiedBy>
  <cp:revision>25</cp:revision>
  <dcterms:created xsi:type="dcterms:W3CDTF">2018-03-04T20:43:09Z</dcterms:created>
  <dcterms:modified xsi:type="dcterms:W3CDTF">2020-03-31T12:15:49Z</dcterms:modified>
</cp:coreProperties>
</file>